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601200" cy="12801600" type="A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96E6"/>
    <a:srgbClr val="005370"/>
    <a:srgbClr val="5FC1C7"/>
    <a:srgbClr val="FF3399"/>
    <a:srgbClr val="1D4763"/>
    <a:srgbClr val="FF0101"/>
    <a:srgbClr val="E6E500"/>
    <a:srgbClr val="868686"/>
    <a:srgbClr val="DB4D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13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3BC6-7027-43A3-9B46-0BB6BC7EDCFA}" type="datetimeFigureOut">
              <a:rPr kumimoji="1" lang="ja-JP" altLang="en-US" smtClean="0"/>
              <a:t>2024/5/21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7549-C15F-4158-B64E-139130F08E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9287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3BC6-7027-43A3-9B46-0BB6BC7EDCFA}" type="datetimeFigureOut">
              <a:rPr kumimoji="1" lang="ja-JP" altLang="en-US" smtClean="0"/>
              <a:t>2024/5/21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7549-C15F-4158-B64E-139130F08E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8767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3BC6-7027-43A3-9B46-0BB6BC7EDCFA}" type="datetimeFigureOut">
              <a:rPr kumimoji="1" lang="ja-JP" altLang="en-US" smtClean="0"/>
              <a:t>2024/5/21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7549-C15F-4158-B64E-139130F08E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1116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3BC6-7027-43A3-9B46-0BB6BC7EDCFA}" type="datetimeFigureOut">
              <a:rPr kumimoji="1" lang="ja-JP" altLang="en-US" smtClean="0"/>
              <a:t>2024/5/21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7549-C15F-4158-B64E-139130F08E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1570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3BC6-7027-43A3-9B46-0BB6BC7EDCFA}" type="datetimeFigureOut">
              <a:rPr kumimoji="1" lang="ja-JP" altLang="en-US" smtClean="0"/>
              <a:t>2024/5/21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7549-C15F-4158-B64E-139130F08E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5283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3BC6-7027-43A3-9B46-0BB6BC7EDCFA}" type="datetimeFigureOut">
              <a:rPr kumimoji="1" lang="ja-JP" altLang="en-US" smtClean="0"/>
              <a:t>2024/5/21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7549-C15F-4158-B64E-139130F08E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8224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3BC6-7027-43A3-9B46-0BB6BC7EDCFA}" type="datetimeFigureOut">
              <a:rPr kumimoji="1" lang="ja-JP" altLang="en-US" smtClean="0"/>
              <a:t>2024/5/21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7549-C15F-4158-B64E-139130F08E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064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3BC6-7027-43A3-9B46-0BB6BC7EDCFA}" type="datetimeFigureOut">
              <a:rPr kumimoji="1" lang="ja-JP" altLang="en-US" smtClean="0"/>
              <a:t>2024/5/21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7549-C15F-4158-B64E-139130F08E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162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3BC6-7027-43A3-9B46-0BB6BC7EDCFA}" type="datetimeFigureOut">
              <a:rPr kumimoji="1" lang="ja-JP" altLang="en-US" smtClean="0"/>
              <a:t>2024/5/21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7549-C15F-4158-B64E-139130F08E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3818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3BC6-7027-43A3-9B46-0BB6BC7EDCFA}" type="datetimeFigureOut">
              <a:rPr kumimoji="1" lang="ja-JP" altLang="en-US" smtClean="0"/>
              <a:t>2024/5/21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7549-C15F-4158-B64E-139130F08E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6652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3BC6-7027-43A3-9B46-0BB6BC7EDCFA}" type="datetimeFigureOut">
              <a:rPr kumimoji="1" lang="ja-JP" altLang="en-US" smtClean="0"/>
              <a:t>2024/5/21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7549-C15F-4158-B64E-139130F08E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6037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F3BC6-7027-43A3-9B46-0BB6BC7EDCFA}" type="datetimeFigureOut">
              <a:rPr kumimoji="1" lang="ja-JP" altLang="en-US" smtClean="0"/>
              <a:t>2024/5/21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67549-C15F-4158-B64E-139130F08E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4600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3232862" y="9689620"/>
            <a:ext cx="300595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000" b="1" dirty="0" smtClean="0">
                <a:ln w="0"/>
              </a:rPr>
              <a:t>   明和高附属中　</a:t>
            </a:r>
            <a:endParaRPr lang="en-US" altLang="ja-JP" sz="2000" b="1" dirty="0" smtClean="0">
              <a:ln w="0"/>
            </a:endParaRPr>
          </a:p>
          <a:p>
            <a:pPr algn="ctr"/>
            <a:r>
              <a:rPr lang="ja-JP" altLang="en-US" sz="2000" b="1" dirty="0" smtClean="0">
                <a:ln w="0"/>
              </a:rPr>
              <a:t>適性検査対策と併願戦略</a:t>
            </a:r>
            <a:endParaRPr lang="en-US" altLang="ja-JP" sz="2000" b="1" dirty="0" smtClean="0">
              <a:ln w="0"/>
            </a:endParaRPr>
          </a:p>
          <a:p>
            <a:pPr algn="ctr"/>
            <a:endParaRPr lang="en-US" altLang="ja-JP" sz="2000" dirty="0">
              <a:ln w="0"/>
            </a:endParaRPr>
          </a:p>
        </p:txBody>
      </p:sp>
      <p:sp>
        <p:nvSpPr>
          <p:cNvPr id="8" name="1 つの角を丸めた四角形 7"/>
          <p:cNvSpPr/>
          <p:nvPr/>
        </p:nvSpPr>
        <p:spPr>
          <a:xfrm>
            <a:off x="0" y="0"/>
            <a:ext cx="9572942" cy="4084320"/>
          </a:xfrm>
          <a:prstGeom prst="round1Rect">
            <a:avLst>
              <a:gd name="adj" fmla="val 0"/>
            </a:avLst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正方形/長方形 62"/>
          <p:cNvSpPr/>
          <p:nvPr/>
        </p:nvSpPr>
        <p:spPr>
          <a:xfrm>
            <a:off x="4546725" y="5432095"/>
            <a:ext cx="18473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ja-JP" altLang="en-US" sz="2000" b="0" cap="none" spc="0" dirty="0">
              <a:ln w="0"/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20188" y="74084"/>
            <a:ext cx="284244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7200" b="0" cap="none" spc="0" dirty="0" smtClean="0">
                <a:ln w="0"/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６</a:t>
            </a:r>
            <a:r>
              <a:rPr lang="en-US" altLang="ja-JP" sz="7200" b="0" cap="none" spc="0" dirty="0" smtClean="0">
                <a:ln w="0"/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/</a:t>
            </a:r>
            <a:r>
              <a:rPr lang="ja-JP" altLang="en-US" sz="7200" b="0" cap="none" spc="0" dirty="0" smtClean="0">
                <a:ln w="0"/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２３</a:t>
            </a:r>
            <a:endParaRPr lang="en-US" altLang="ja-JP" sz="7200" b="0" cap="none" spc="0" dirty="0" smtClean="0">
              <a:ln w="0"/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7200" dirty="0" smtClean="0">
                <a:ln w="0"/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（日）</a:t>
            </a:r>
            <a:endParaRPr lang="en-US" altLang="ja-JP" sz="7200" dirty="0" smtClean="0">
              <a:ln w="0"/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-15965" y="2211305"/>
            <a:ext cx="962988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8800" dirty="0" smtClean="0">
                <a:ln w="0"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明和高附属中</a:t>
            </a:r>
            <a:r>
              <a:rPr lang="ja-JP" altLang="en-US" sz="8800" b="0" cap="none" spc="0" dirty="0" smtClean="0">
                <a:ln w="0"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模試</a:t>
            </a:r>
            <a:endParaRPr lang="ja-JP" altLang="en-US" sz="8800" b="0" cap="none" spc="0" dirty="0">
              <a:ln w="0"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23" name="グループ化 122"/>
          <p:cNvGrpSpPr/>
          <p:nvPr/>
        </p:nvGrpSpPr>
        <p:grpSpPr>
          <a:xfrm>
            <a:off x="75650" y="11176104"/>
            <a:ext cx="9311609" cy="1471843"/>
            <a:chOff x="-70615" y="10853453"/>
            <a:chExt cx="9461262" cy="1779704"/>
          </a:xfrm>
        </p:grpSpPr>
        <p:pic>
          <p:nvPicPr>
            <p:cNvPr id="124" name="図 12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552" y="11303050"/>
              <a:ext cx="9180095" cy="1330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5" name="グループ化 124"/>
            <p:cNvGrpSpPr/>
            <p:nvPr/>
          </p:nvGrpSpPr>
          <p:grpSpPr>
            <a:xfrm>
              <a:off x="-70615" y="10853453"/>
              <a:ext cx="2507770" cy="1430401"/>
              <a:chOff x="38643" y="10928064"/>
              <a:chExt cx="2304203" cy="1314287"/>
            </a:xfrm>
          </p:grpSpPr>
          <p:sp>
            <p:nvSpPr>
              <p:cNvPr id="126" name="正方形/長方形 125">
                <a:extLst>
                  <a:ext uri="{FF2B5EF4-FFF2-40B4-BE49-F238E27FC236}">
                    <a16:creationId xmlns:a16="http://schemas.microsoft.com/office/drawing/2014/main" xmlns="" id="{0E7EC445-8F54-E3B2-CF3F-A5A2F24C9580}"/>
                  </a:ext>
                </a:extLst>
              </p:cNvPr>
              <p:cNvSpPr/>
              <p:nvPr/>
            </p:nvSpPr>
            <p:spPr>
              <a:xfrm>
                <a:off x="38643" y="10928064"/>
                <a:ext cx="2304203" cy="1314287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" name="テキスト ボックス 126">
                <a:extLst>
                  <a:ext uri="{FF2B5EF4-FFF2-40B4-BE49-F238E27FC236}">
                    <a16:creationId xmlns:a16="http://schemas.microsoft.com/office/drawing/2014/main" xmlns="" id="{0AD1A994-DAC1-9947-09EC-CB064C563ADE}"/>
                  </a:ext>
                </a:extLst>
              </p:cNvPr>
              <p:cNvSpPr txBox="1"/>
              <p:nvPr/>
            </p:nvSpPr>
            <p:spPr>
              <a:xfrm>
                <a:off x="242111" y="11010579"/>
                <a:ext cx="1955131" cy="369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kumimoji="1" lang="ja-JP" altLang="en-US" dirty="0" smtClean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愛知県下全</a:t>
                </a:r>
                <a:r>
                  <a:rPr kumimoji="1" lang="en-US" altLang="ja-JP" dirty="0" smtClean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13</a:t>
                </a:r>
                <a:r>
                  <a:rPr kumimoji="1" lang="ja-JP" altLang="en-US" dirty="0" smtClean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校</a:t>
                </a:r>
                <a:endParaRPr kumimoji="1" lang="ja-JP" altLang="en-US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</p:grpSp>
      </p:grpSp>
      <p:pic>
        <p:nvPicPr>
          <p:cNvPr id="128" name="図 1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10" y="11582803"/>
            <a:ext cx="1435182" cy="686974"/>
          </a:xfrm>
          <a:prstGeom prst="rect">
            <a:avLst/>
          </a:prstGeom>
        </p:spPr>
      </p:pic>
      <p:sp>
        <p:nvSpPr>
          <p:cNvPr id="152" name="正方形/長方形 151"/>
          <p:cNvSpPr/>
          <p:nvPr/>
        </p:nvSpPr>
        <p:spPr>
          <a:xfrm>
            <a:off x="2778838" y="11163032"/>
            <a:ext cx="6571309" cy="27699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1200" cap="none" spc="0" dirty="0" smtClean="0">
                <a:ln w="22225">
                  <a:noFill/>
                  <a:prstDash val="solid"/>
                </a:ln>
                <a:solidFill>
                  <a:schemeClr val="bg1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ご受講に関するご質問・ご相談は、千種校・白土校・勝川校、またはお近くの校舎まで</a:t>
            </a:r>
            <a:endParaRPr lang="ja-JP" altLang="en-US" sz="1200" cap="none" spc="0" dirty="0">
              <a:ln w="22225">
                <a:noFill/>
                <a:prstDash val="solid"/>
              </a:ln>
              <a:solidFill>
                <a:schemeClr val="bg1"/>
              </a:solidFill>
              <a:effectLst/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0892" y="1138440"/>
            <a:ext cx="6568638" cy="960274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-26027" y="4148314"/>
            <a:ext cx="7297541" cy="584775"/>
          </a:xfrm>
          <a:prstGeom prst="rect">
            <a:avLst/>
          </a:prstGeom>
          <a:gradFill>
            <a:gsLst>
              <a:gs pos="0">
                <a:srgbClr val="0070C0"/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会   場：  </a:t>
            </a:r>
            <a:r>
              <a:rPr kumimoji="1" lang="en-US" altLang="ja-JP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TOPΣ</a:t>
            </a:r>
            <a:r>
              <a:rPr kumimoji="1"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千種校・勝川校・白土校</a:t>
            </a:r>
            <a:endParaRPr kumimoji="1" lang="en-US" altLang="ja-JP" sz="3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-42367" y="5450405"/>
            <a:ext cx="7339908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   程：  </a:t>
            </a:r>
            <a:r>
              <a:rPr kumimoji="1" lang="ja-JP" altLang="en-US" sz="3200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６月２３日（日）</a:t>
            </a:r>
            <a:endParaRPr kumimoji="1" lang="en-US" altLang="ja-JP" sz="3200" dirty="0" smtClean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-42367" y="6104243"/>
            <a:ext cx="7323568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92000">
                <a:schemeClr val="bg1"/>
              </a:gs>
            </a:gsLst>
            <a:lin ang="0" scaled="1"/>
          </a:gra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時   間： </a:t>
            </a:r>
            <a:r>
              <a:rPr kumimoji="1"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１３：００～１５：００</a:t>
            </a:r>
            <a:endParaRPr kumimoji="1" lang="en-US" altLang="ja-JP" sz="3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-42367" y="6788372"/>
            <a:ext cx="7323568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93000">
                <a:schemeClr val="bg1"/>
              </a:gs>
            </a:gsLst>
            <a:lin ang="0" scaled="1"/>
          </a:gra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受検料： </a:t>
            </a:r>
            <a:r>
              <a:rPr kumimoji="1"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無料</a:t>
            </a:r>
            <a:endParaRPr kumimoji="1" lang="en-US" altLang="ja-JP" sz="3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-50537" y="7461144"/>
            <a:ext cx="7339908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82000">
                <a:schemeClr val="bg1"/>
              </a:gs>
            </a:gsLst>
            <a:lin ang="0" scaled="1"/>
          </a:gra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内</a:t>
            </a:r>
            <a:r>
              <a:rPr kumimoji="1" lang="ja-JP" altLang="en-US" sz="3200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容： </a:t>
            </a:r>
            <a:r>
              <a:rPr kumimoji="1"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学年相当の既習範囲</a:t>
            </a:r>
            <a:endParaRPr kumimoji="1" lang="en-US" altLang="ja-JP" sz="3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7035035" y="7876626"/>
            <a:ext cx="2221570" cy="661636"/>
          </a:xfrm>
          <a:prstGeom prst="roundRect">
            <a:avLst>
              <a:gd name="adj" fmla="val 8348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</a:rPr>
              <a:t>お申込みは</a:t>
            </a:r>
            <a:endParaRPr kumimoji="1" lang="en-US" altLang="ja-JP" sz="2000" b="1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</a:rPr>
              <a:t>こちらから ↓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2" r="241" b="37604"/>
          <a:stretch/>
        </p:blipFill>
        <p:spPr>
          <a:xfrm>
            <a:off x="-9860" y="8343473"/>
            <a:ext cx="2648861" cy="2717108"/>
          </a:xfrm>
          <a:prstGeom prst="rect">
            <a:avLst/>
          </a:prstGeom>
        </p:spPr>
      </p:pic>
      <p:sp>
        <p:nvSpPr>
          <p:cNvPr id="7" name="AutoShape 2" descr="https://cl-gr.kyoshin.jp/cgi-bin/chatlk/chatDownload.cgi?action=file&amp;id=1ts50mbvmm12&amp;t="/>
          <p:cNvSpPr>
            <a:spLocks noChangeAspect="1" noChangeArrowheads="1"/>
          </p:cNvSpPr>
          <p:nvPr/>
        </p:nvSpPr>
        <p:spPr bwMode="auto">
          <a:xfrm>
            <a:off x="4378972" y="3597879"/>
            <a:ext cx="409904" cy="56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" name="AutoShape 4" descr="https://cl-gr.kyoshin.jp/cgi-bin/chatlk/chatDownload.cgi?action=file&amp;id=1ts50mbvmm12&amp;t="/>
          <p:cNvSpPr>
            <a:spLocks noChangeAspect="1" noChangeArrowheads="1"/>
          </p:cNvSpPr>
          <p:nvPr/>
        </p:nvSpPr>
        <p:spPr bwMode="auto">
          <a:xfrm>
            <a:off x="4484076" y="359787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" name="AutoShape 6" descr="https://cl-gr.kyoshin.jp/cgi-bin/chatlk/chatDownload.cgi?action=file&amp;id=1ts50mbvmm12&amp;t="/>
          <p:cNvSpPr>
            <a:spLocks noChangeAspect="1" noChangeArrowheads="1"/>
          </p:cNvSpPr>
          <p:nvPr/>
        </p:nvSpPr>
        <p:spPr bwMode="auto">
          <a:xfrm>
            <a:off x="4636476" y="375027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440" y="8570228"/>
            <a:ext cx="2028470" cy="2028470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6712155" y="10505649"/>
            <a:ext cx="2646878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1200" b="0" cap="none" spc="0" dirty="0" smtClean="0">
                <a:ln w="0"/>
                <a:solidFill>
                  <a:schemeClr val="tx1"/>
                </a:solidFill>
              </a:rPr>
              <a:t>※</a:t>
            </a:r>
            <a:r>
              <a:rPr lang="ja-JP" altLang="en-US" sz="1200" b="0" cap="none" spc="0" dirty="0" smtClean="0">
                <a:ln w="0"/>
                <a:solidFill>
                  <a:schemeClr val="tx1"/>
                </a:solidFill>
              </a:rPr>
              <a:t>定員になり次第受付を終了します</a:t>
            </a:r>
            <a:endParaRPr lang="ja-JP" altLang="en-US" sz="12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274132" y="8819404"/>
            <a:ext cx="3064184" cy="830997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000" b="1" cap="none" spc="0" dirty="0" smtClean="0">
                <a:ln w="0"/>
                <a:solidFill>
                  <a:schemeClr val="bg1"/>
                </a:solidFill>
              </a:rPr>
              <a:t>同時開催</a:t>
            </a:r>
            <a:endParaRPr lang="en-US" altLang="ja-JP" sz="2000" b="1" cap="none" spc="0" dirty="0" smtClean="0">
              <a:ln w="0"/>
              <a:solidFill>
                <a:schemeClr val="bg1"/>
              </a:solidFill>
            </a:endParaRPr>
          </a:p>
          <a:p>
            <a:pPr algn="ctr"/>
            <a:r>
              <a:rPr lang="ja-JP" altLang="en-US" sz="2800" b="1" cap="none" spc="0" dirty="0" smtClean="0">
                <a:ln w="0"/>
                <a:solidFill>
                  <a:schemeClr val="bg1"/>
                </a:solidFill>
              </a:rPr>
              <a:t>保護者説明会</a:t>
            </a:r>
            <a:endParaRPr lang="ja-JP" altLang="en-US" sz="2800" b="1" cap="none" spc="0" dirty="0">
              <a:ln w="0"/>
              <a:solidFill>
                <a:schemeClr val="bg1"/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-26027" y="4793906"/>
            <a:ext cx="6898166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対　 象：  </a:t>
            </a:r>
            <a:r>
              <a:rPr kumimoji="1"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小５・小６生</a:t>
            </a:r>
            <a:endParaRPr kumimoji="1" lang="en-US" altLang="ja-JP" sz="3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2693106" y="10489610"/>
            <a:ext cx="4019049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1200" b="0" cap="none" spc="0" dirty="0" smtClean="0">
                <a:ln w="0"/>
                <a:solidFill>
                  <a:schemeClr val="tx1"/>
                </a:solidFill>
              </a:rPr>
              <a:t>※</a:t>
            </a:r>
            <a:r>
              <a:rPr lang="ja-JP" altLang="en-US" sz="1200" b="0" cap="none" spc="0" dirty="0" smtClean="0">
                <a:ln w="0"/>
                <a:solidFill>
                  <a:schemeClr val="tx1"/>
                </a:solidFill>
              </a:rPr>
              <a:t>適性検査模試と同様に、</a:t>
            </a:r>
            <a:r>
              <a:rPr lang="en-US" altLang="ja-JP" sz="1200" b="0" cap="none" spc="0" dirty="0" smtClean="0">
                <a:ln w="0"/>
                <a:solidFill>
                  <a:schemeClr val="tx1"/>
                </a:solidFill>
              </a:rPr>
              <a:t>WEB</a:t>
            </a:r>
            <a:r>
              <a:rPr lang="ja-JP" altLang="en-US" sz="1200" b="0" cap="none" spc="0" dirty="0" smtClean="0">
                <a:ln w="0"/>
                <a:solidFill>
                  <a:schemeClr val="tx1"/>
                </a:solidFill>
              </a:rPr>
              <a:t>よりお申込みください。</a:t>
            </a:r>
            <a:endParaRPr lang="ja-JP" altLang="en-US" sz="12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552538" y="8075854"/>
            <a:ext cx="3805744" cy="4154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1050" b="0" cap="none" spc="0" dirty="0" smtClean="0">
                <a:ln w="0"/>
                <a:solidFill>
                  <a:schemeClr val="tx1"/>
                </a:solidFill>
              </a:rPr>
              <a:t>※</a:t>
            </a:r>
            <a:r>
              <a:rPr lang="ja-JP" altLang="en-US" sz="1050" b="0" cap="none" spc="0" dirty="0" smtClean="0">
                <a:ln w="0"/>
                <a:solidFill>
                  <a:schemeClr val="tx1"/>
                </a:solidFill>
              </a:rPr>
              <a:t>検査１・検査２という形式でおこないます（各検査</a:t>
            </a:r>
            <a:r>
              <a:rPr lang="en-US" altLang="ja-JP" sz="1050" b="0" cap="none" spc="0" dirty="0" smtClean="0">
                <a:ln w="0"/>
                <a:solidFill>
                  <a:schemeClr val="tx1"/>
                </a:solidFill>
              </a:rPr>
              <a:t>45</a:t>
            </a:r>
            <a:r>
              <a:rPr lang="ja-JP" altLang="en-US" sz="1050" b="0" cap="none" spc="0" dirty="0" smtClean="0">
                <a:ln w="0"/>
                <a:solidFill>
                  <a:schemeClr val="tx1"/>
                </a:solidFill>
              </a:rPr>
              <a:t>分）</a:t>
            </a:r>
            <a:endParaRPr lang="en-US" altLang="ja-JP" sz="1050" dirty="0" smtClean="0">
              <a:ln w="0"/>
            </a:endParaRPr>
          </a:p>
          <a:p>
            <a:pPr algn="ctr"/>
            <a:r>
              <a:rPr lang="ja-JP" altLang="en-US" sz="1050" b="0" cap="none" spc="0" dirty="0" smtClean="0">
                <a:ln w="0"/>
                <a:solidFill>
                  <a:schemeClr val="tx1"/>
                </a:solidFill>
              </a:rPr>
              <a:t>科目横断型の出題形式・全問選択式となります。</a:t>
            </a:r>
            <a:endParaRPr lang="ja-JP" altLang="en-US" sz="1050" b="0" cap="none" spc="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06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リモート学習イラスト｜無料イラスト・フリー素材なら「イラストAC」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741" y="11370315"/>
            <a:ext cx="1162199" cy="116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94338" y="11004549"/>
            <a:ext cx="9231602" cy="1324611"/>
          </a:xfrm>
          <a:prstGeom prst="rect">
            <a:avLst/>
          </a:prstGeom>
          <a:solidFill>
            <a:schemeClr val="accent6">
              <a:lumMod val="40000"/>
              <a:lumOff val="60000"/>
              <a:alpha val="56000"/>
            </a:schemeClr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4" name="角丸四角形 13"/>
          <p:cNvSpPr/>
          <p:nvPr/>
        </p:nvSpPr>
        <p:spPr>
          <a:xfrm>
            <a:off x="5355407" y="9096459"/>
            <a:ext cx="1927408" cy="1723663"/>
          </a:xfrm>
          <a:prstGeom prst="roundRect">
            <a:avLst>
              <a:gd name="adj" fmla="val 663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5024250" y="9010637"/>
            <a:ext cx="613798" cy="457610"/>
          </a:xfrm>
          <a:prstGeom prst="ellips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37" y="238363"/>
            <a:ext cx="5242560" cy="524256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4"/>
          <a:srcRect l="33810" t="15573" r="34603" b="7390"/>
          <a:stretch/>
        </p:blipFill>
        <p:spPr>
          <a:xfrm>
            <a:off x="5895721" y="4512661"/>
            <a:ext cx="3268036" cy="3936811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3141798" y="286523"/>
            <a:ext cx="6337482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400" dirty="0" smtClean="0">
                <a:ln w="0"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ja-JP" altLang="en-US" sz="4000" dirty="0" smtClean="0">
                <a:ln w="0"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公立中高一貫校対策なら</a:t>
            </a:r>
            <a:endParaRPr lang="en-US" altLang="ja-JP" sz="4000" dirty="0" smtClean="0">
              <a:ln w="0"/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algn="ctr"/>
            <a:r>
              <a:rPr lang="ja-JP" altLang="en-US" sz="6000" dirty="0" smtClean="0">
                <a:ln w="0"/>
                <a:solidFill>
                  <a:srgbClr val="0070C0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ja-JP" altLang="en-US" sz="6000" dirty="0" smtClean="0">
                <a:ln w="0"/>
                <a:solidFill>
                  <a:schemeClr val="accent5">
                    <a:lumMod val="50000"/>
                  </a:schemeClr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伝統</a:t>
            </a:r>
            <a:r>
              <a:rPr lang="ja-JP" altLang="en-US" sz="4800" dirty="0">
                <a:ln w="0"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と</a:t>
            </a:r>
            <a:r>
              <a:rPr lang="ja-JP" altLang="en-US" sz="6000" dirty="0">
                <a:ln w="0"/>
                <a:solidFill>
                  <a:srgbClr val="FF0000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実績</a:t>
            </a:r>
            <a:r>
              <a:rPr lang="ja-JP" altLang="en-US" sz="4800" dirty="0">
                <a:ln w="0"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を誇る　</a:t>
            </a:r>
            <a:endParaRPr lang="ja-JP" altLang="en-US" sz="4800" b="0" cap="none" spc="0" dirty="0">
              <a:ln w="0"/>
              <a:solidFill>
                <a:schemeClr val="tx1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690" y="1818444"/>
            <a:ext cx="4286250" cy="2047875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5580198" y="3803567"/>
            <a:ext cx="389908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3600" dirty="0" smtClean="0">
                <a:ln w="0"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におまかせください</a:t>
            </a:r>
            <a:endParaRPr lang="ja-JP" altLang="en-US" sz="4800" b="0" cap="none" spc="0" dirty="0">
              <a:ln w="0"/>
              <a:solidFill>
                <a:schemeClr val="tx1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280" y="5615328"/>
            <a:ext cx="5642649" cy="2781556"/>
          </a:xfrm>
          <a:prstGeom prst="rect">
            <a:avLst/>
          </a:prstGeom>
        </p:spPr>
      </p:pic>
      <p:sp>
        <p:nvSpPr>
          <p:cNvPr id="12" name="角丸四角形 11"/>
          <p:cNvSpPr/>
          <p:nvPr/>
        </p:nvSpPr>
        <p:spPr>
          <a:xfrm>
            <a:off x="5444359" y="8771398"/>
            <a:ext cx="3903843" cy="256812"/>
          </a:xfrm>
          <a:prstGeom prst="roundRect">
            <a:avLst/>
          </a:prstGeom>
          <a:solidFill>
            <a:srgbClr val="5FC1C7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4917876" y="8532940"/>
            <a:ext cx="4683324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400" b="1" dirty="0" smtClean="0">
                <a:ln w="22225">
                  <a:noFill/>
                  <a:prstDash val="solid"/>
                </a:ln>
                <a:solidFill>
                  <a:srgbClr val="FF3399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安心・充実の受講サポート</a:t>
            </a:r>
            <a:r>
              <a:rPr lang="en-US" altLang="ja-JP" sz="2400" b="1" dirty="0" smtClean="0">
                <a:ln w="22225">
                  <a:noFill/>
                  <a:prstDash val="solid"/>
                </a:ln>
                <a:solidFill>
                  <a:srgbClr val="FF3399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WEB</a:t>
            </a:r>
            <a:endParaRPr lang="ja-JP" altLang="en-US" sz="2400" b="1" cap="none" spc="0" dirty="0">
              <a:ln w="22225">
                <a:noFill/>
                <a:prstDash val="solid"/>
              </a:ln>
              <a:solidFill>
                <a:srgbClr val="FF3399"/>
              </a:solidFill>
              <a:effectLst/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7376160" y="9107499"/>
            <a:ext cx="1972042" cy="1682421"/>
          </a:xfrm>
          <a:prstGeom prst="roundRect">
            <a:avLst>
              <a:gd name="adj" fmla="val 663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5418864" y="9147165"/>
            <a:ext cx="180049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200" b="1" dirty="0" smtClean="0">
                <a:ln w="0"/>
                <a:solidFill>
                  <a:schemeClr val="bg1"/>
                </a:solidFill>
              </a:rPr>
              <a:t>遠距離</a:t>
            </a:r>
            <a:r>
              <a:rPr lang="ja-JP" altLang="en-US" sz="1000" b="1" dirty="0" smtClean="0">
                <a:ln w="0"/>
                <a:solidFill>
                  <a:schemeClr val="bg1"/>
                </a:solidFill>
              </a:rPr>
              <a:t>でも</a:t>
            </a:r>
            <a:r>
              <a:rPr lang="ja-JP" altLang="en-US" sz="1000" b="1" cap="none" spc="0" dirty="0" smtClean="0">
                <a:ln w="0"/>
                <a:solidFill>
                  <a:schemeClr val="bg1"/>
                </a:solidFill>
              </a:rPr>
              <a:t>安心の</a:t>
            </a:r>
            <a:endParaRPr lang="en-US" altLang="ja-JP" sz="1000" b="1" cap="none" spc="0" dirty="0" smtClean="0">
              <a:ln w="0"/>
              <a:solidFill>
                <a:schemeClr val="bg1"/>
              </a:solidFill>
            </a:endParaRPr>
          </a:p>
          <a:p>
            <a:pPr algn="ctr"/>
            <a:r>
              <a:rPr lang="ja-JP" altLang="en-US" b="1" cap="none" spc="0" dirty="0" smtClean="0">
                <a:ln w="0"/>
                <a:solidFill>
                  <a:schemeClr val="bg1"/>
                </a:solidFill>
              </a:rPr>
              <a:t>オンライン受講</a:t>
            </a:r>
            <a:endParaRPr lang="ja-JP" altLang="en-US" b="1" cap="none" spc="0" dirty="0">
              <a:ln w="0"/>
              <a:solidFill>
                <a:schemeClr val="bg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5024250" y="9006582"/>
            <a:ext cx="6456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400" b="1" cap="none" spc="0" dirty="0" smtClean="0">
                <a:ln w="0"/>
                <a:solidFill>
                  <a:schemeClr val="bg1"/>
                </a:solidFill>
              </a:rPr>
              <a:t>01</a:t>
            </a:r>
            <a:endParaRPr lang="ja-JP" altLang="en-US" sz="2400" b="1" cap="none" spc="0" dirty="0">
              <a:ln w="0"/>
              <a:solidFill>
                <a:schemeClr val="bg1"/>
              </a:solidFill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5338721" y="9785002"/>
            <a:ext cx="197959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1200" b="1" cap="none" spc="0" dirty="0" smtClean="0">
                <a:ln w="0"/>
                <a:solidFill>
                  <a:schemeClr val="bg1"/>
                </a:solidFill>
              </a:rPr>
              <a:t>ZOOM</a:t>
            </a:r>
            <a:r>
              <a:rPr lang="ja-JP" altLang="en-US" sz="1200" b="1" cap="none" spc="0" dirty="0" smtClean="0">
                <a:ln w="0"/>
                <a:solidFill>
                  <a:schemeClr val="bg1"/>
                </a:solidFill>
              </a:rPr>
              <a:t>を用いた</a:t>
            </a:r>
            <a:endParaRPr lang="en-US" altLang="ja-JP" sz="1200" b="1" cap="none" spc="0" dirty="0" smtClean="0">
              <a:ln w="0"/>
              <a:solidFill>
                <a:schemeClr val="bg1"/>
              </a:solidFill>
            </a:endParaRPr>
          </a:p>
          <a:p>
            <a:pPr algn="ctr"/>
            <a:r>
              <a:rPr lang="ja-JP" altLang="en-US" sz="1200" b="1" dirty="0" smtClean="0">
                <a:ln w="0"/>
                <a:solidFill>
                  <a:schemeClr val="bg1"/>
                </a:solidFill>
              </a:rPr>
              <a:t>オンライン配信で、</a:t>
            </a:r>
            <a:endParaRPr lang="en-US" altLang="ja-JP" sz="1200" b="1" dirty="0" smtClean="0">
              <a:ln w="0"/>
              <a:solidFill>
                <a:schemeClr val="bg1"/>
              </a:solidFill>
            </a:endParaRPr>
          </a:p>
          <a:p>
            <a:pPr algn="ctr"/>
            <a:r>
              <a:rPr lang="ja-JP" altLang="en-US" sz="1200" b="1" cap="none" spc="0" dirty="0" smtClean="0">
                <a:ln w="0"/>
                <a:solidFill>
                  <a:schemeClr val="bg1"/>
                </a:solidFill>
              </a:rPr>
              <a:t>ご家庭でも授業と</a:t>
            </a:r>
            <a:r>
              <a:rPr lang="ja-JP" altLang="en-US" sz="1200" b="1" dirty="0" smtClean="0">
                <a:ln w="0"/>
                <a:solidFill>
                  <a:schemeClr val="bg1"/>
                </a:solidFill>
              </a:rPr>
              <a:t>同じ</a:t>
            </a:r>
            <a:endParaRPr lang="en-US" altLang="ja-JP" sz="1200" b="1" dirty="0" smtClean="0">
              <a:ln w="0"/>
              <a:solidFill>
                <a:schemeClr val="bg1"/>
              </a:solidFill>
            </a:endParaRPr>
          </a:p>
          <a:p>
            <a:pPr algn="ctr"/>
            <a:r>
              <a:rPr lang="ja-JP" altLang="en-US" sz="1200" b="1" dirty="0" smtClean="0">
                <a:ln w="0"/>
                <a:solidFill>
                  <a:schemeClr val="bg1"/>
                </a:solidFill>
              </a:rPr>
              <a:t>内容を学習できます</a:t>
            </a:r>
            <a:endParaRPr lang="ja-JP" altLang="en-US" sz="1200" b="1" cap="none" spc="0" dirty="0">
              <a:ln w="0"/>
              <a:solidFill>
                <a:schemeClr val="bg1"/>
              </a:solidFill>
            </a:endParaRPr>
          </a:p>
        </p:txBody>
      </p:sp>
      <p:cxnSp>
        <p:nvCxnSpPr>
          <p:cNvPr id="27" name="直線コネクタ 26"/>
          <p:cNvCxnSpPr/>
          <p:nvPr/>
        </p:nvCxnSpPr>
        <p:spPr>
          <a:xfrm>
            <a:off x="5476070" y="9695621"/>
            <a:ext cx="1704892" cy="13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円/楕円 27"/>
          <p:cNvSpPr/>
          <p:nvPr/>
        </p:nvSpPr>
        <p:spPr>
          <a:xfrm>
            <a:off x="7136797" y="9016482"/>
            <a:ext cx="555596" cy="451766"/>
          </a:xfrm>
          <a:prstGeom prst="ellips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7073466" y="9012714"/>
            <a:ext cx="6456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400" b="1" cap="none" spc="0" dirty="0" smtClean="0">
                <a:ln w="0"/>
                <a:solidFill>
                  <a:schemeClr val="bg1"/>
                </a:solidFill>
              </a:rPr>
              <a:t>02</a:t>
            </a:r>
            <a:endParaRPr lang="ja-JP" altLang="en-US" sz="2400" b="1" cap="none" spc="0" dirty="0">
              <a:ln w="0"/>
              <a:solidFill>
                <a:schemeClr val="bg1"/>
              </a:solidFill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7341397" y="9107499"/>
            <a:ext cx="2259803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1000" b="1" dirty="0">
                <a:ln w="0"/>
                <a:solidFill>
                  <a:schemeClr val="bg1"/>
                </a:solidFill>
              </a:rPr>
              <a:t>急</a:t>
            </a:r>
            <a:r>
              <a:rPr lang="ja-JP" altLang="en-US" sz="1000" b="1" dirty="0" smtClean="0">
                <a:ln w="0"/>
                <a:solidFill>
                  <a:schemeClr val="bg1"/>
                </a:solidFill>
              </a:rPr>
              <a:t>なご欠席にも対応</a:t>
            </a:r>
            <a:endParaRPr lang="en-US" altLang="ja-JP" sz="1000" b="1" dirty="0" smtClean="0">
              <a:ln w="0"/>
              <a:solidFill>
                <a:schemeClr val="bg1"/>
              </a:solidFill>
            </a:endParaRPr>
          </a:p>
          <a:p>
            <a:pPr algn="ctr"/>
            <a:r>
              <a:rPr lang="ja-JP" altLang="en-US" sz="2400" b="1" cap="none" spc="0" dirty="0" smtClean="0">
                <a:ln w="0"/>
                <a:solidFill>
                  <a:schemeClr val="bg1"/>
                </a:solidFill>
              </a:rPr>
              <a:t>「</a:t>
            </a:r>
            <a:r>
              <a:rPr lang="ja-JP" altLang="en-US" sz="2000" b="1" cap="none" spc="0" dirty="0" smtClean="0">
                <a:ln w="0"/>
                <a:solidFill>
                  <a:schemeClr val="bg1"/>
                </a:solidFill>
              </a:rPr>
              <a:t>見逃し配信」</a:t>
            </a:r>
            <a:endParaRPr lang="en-US" altLang="ja-JP" sz="2000" b="1" cap="none" spc="0" dirty="0" smtClean="0">
              <a:ln w="0"/>
              <a:solidFill>
                <a:schemeClr val="bg1"/>
              </a:solidFill>
            </a:endParaRPr>
          </a:p>
        </p:txBody>
      </p:sp>
      <p:cxnSp>
        <p:nvCxnSpPr>
          <p:cNvPr id="31" name="直線コネクタ 30"/>
          <p:cNvCxnSpPr/>
          <p:nvPr/>
        </p:nvCxnSpPr>
        <p:spPr>
          <a:xfrm>
            <a:off x="7607505" y="9697308"/>
            <a:ext cx="1647900" cy="1873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/>
          <p:cNvSpPr/>
          <p:nvPr/>
        </p:nvSpPr>
        <p:spPr>
          <a:xfrm>
            <a:off x="7429443" y="9810128"/>
            <a:ext cx="200402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1200" b="1" cap="none" spc="0" dirty="0" smtClean="0">
                <a:ln w="0"/>
                <a:solidFill>
                  <a:schemeClr val="bg1"/>
                </a:solidFill>
              </a:rPr>
              <a:t>ご欠席時でも大丈夫！</a:t>
            </a:r>
            <a:endParaRPr lang="en-US" altLang="ja-JP" sz="1200" b="1" cap="none" spc="0" dirty="0" smtClean="0">
              <a:ln w="0"/>
              <a:solidFill>
                <a:schemeClr val="bg1"/>
              </a:solidFill>
            </a:endParaRPr>
          </a:p>
          <a:p>
            <a:pPr algn="ctr"/>
            <a:r>
              <a:rPr lang="ja-JP" altLang="en-US" sz="1200" b="1" dirty="0" smtClean="0">
                <a:ln w="0"/>
                <a:solidFill>
                  <a:schemeClr val="bg1"/>
                </a:solidFill>
              </a:rPr>
              <a:t>授業の「見逃し配信」</a:t>
            </a:r>
            <a:endParaRPr lang="en-US" altLang="ja-JP" sz="1200" b="1" dirty="0" smtClean="0">
              <a:ln w="0"/>
              <a:solidFill>
                <a:schemeClr val="bg1"/>
              </a:solidFill>
            </a:endParaRPr>
          </a:p>
          <a:p>
            <a:pPr algn="ctr"/>
            <a:r>
              <a:rPr lang="ja-JP" altLang="en-US" sz="1200" b="1" cap="none" spc="0" dirty="0" smtClean="0">
                <a:ln w="0"/>
                <a:solidFill>
                  <a:schemeClr val="bg1"/>
                </a:solidFill>
              </a:rPr>
              <a:t>をご利用いただけます。</a:t>
            </a:r>
            <a:endParaRPr lang="en-US" altLang="ja-JP" sz="1200" b="1" cap="none" spc="0" dirty="0" smtClean="0">
              <a:ln w="0"/>
              <a:solidFill>
                <a:schemeClr val="bg1"/>
              </a:solidFill>
            </a:endParaRPr>
          </a:p>
          <a:p>
            <a:pPr algn="ctr"/>
            <a:r>
              <a:rPr lang="ja-JP" altLang="en-US" sz="1200" b="1" dirty="0" smtClean="0">
                <a:ln w="0"/>
                <a:solidFill>
                  <a:schemeClr val="bg1"/>
                </a:solidFill>
              </a:rPr>
              <a:t>　　　（要パスワード）</a:t>
            </a:r>
            <a:endParaRPr lang="en-US" altLang="ja-JP" sz="1200" b="1" cap="none" spc="0" dirty="0" smtClean="0">
              <a:ln w="0"/>
              <a:solidFill>
                <a:schemeClr val="bg1"/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84782" y="8551059"/>
            <a:ext cx="5003507" cy="461665"/>
          </a:xfrm>
          <a:prstGeom prst="rect">
            <a:avLst/>
          </a:prstGeom>
          <a:solidFill>
            <a:srgbClr val="E6E5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明和高附属中対策講座 通常授業</a:t>
            </a:r>
            <a:endParaRPr kumimoji="1" lang="en-US" altLang="ja-JP" sz="2400" dirty="0" smtClean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67838" y="9117708"/>
            <a:ext cx="4670601" cy="14465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 smtClean="0"/>
              <a:t>千種校・勝川校・白土校共通　</a:t>
            </a:r>
            <a:endParaRPr kumimoji="1" lang="en-US" altLang="ja-JP" sz="1100" b="1" dirty="0"/>
          </a:p>
          <a:p>
            <a:r>
              <a:rPr kumimoji="1" lang="en-US" altLang="ja-JP" sz="1100" dirty="0" smtClean="0"/>
              <a:t>【</a:t>
            </a:r>
            <a:r>
              <a:rPr kumimoji="1" lang="ja-JP" altLang="en-US" sz="1100" dirty="0" smtClean="0"/>
              <a:t>小６</a:t>
            </a:r>
            <a:r>
              <a:rPr kumimoji="1" lang="en-US" altLang="ja-JP" sz="1100" dirty="0" smtClean="0"/>
              <a:t>】</a:t>
            </a:r>
            <a:r>
              <a:rPr kumimoji="1" lang="ja-JP" altLang="en-US" sz="1100" dirty="0" smtClean="0"/>
              <a:t>　</a:t>
            </a:r>
            <a:endParaRPr kumimoji="1" lang="en-US" altLang="ja-JP" sz="1100" dirty="0" smtClean="0"/>
          </a:p>
          <a:p>
            <a:r>
              <a:rPr lang="ja-JP" altLang="en-US" sz="1100" dirty="0" smtClean="0"/>
              <a:t>■時間割　毎週土曜日（１回／週）　</a:t>
            </a:r>
            <a:endParaRPr lang="en-US" altLang="ja-JP" sz="1100" dirty="0" smtClean="0"/>
          </a:p>
          <a:p>
            <a:r>
              <a:rPr lang="ja-JP" altLang="en-US" sz="1100" dirty="0"/>
              <a:t>　</a:t>
            </a:r>
            <a:r>
              <a:rPr lang="ja-JP" altLang="en-US" sz="1100" dirty="0" smtClean="0"/>
              <a:t>　　　　国語　　　</a:t>
            </a:r>
            <a:r>
              <a:rPr lang="en-US" altLang="ja-JP" sz="1100" dirty="0" smtClean="0"/>
              <a:t>10</a:t>
            </a:r>
            <a:r>
              <a:rPr lang="ja-JP" altLang="en-US" sz="1100" dirty="0" smtClean="0"/>
              <a:t>：</a:t>
            </a:r>
            <a:r>
              <a:rPr lang="en-US" altLang="ja-JP" sz="1100" dirty="0" smtClean="0"/>
              <a:t>00</a:t>
            </a:r>
            <a:r>
              <a:rPr lang="ja-JP" altLang="en-US" sz="1100" dirty="0" smtClean="0"/>
              <a:t>～</a:t>
            </a:r>
            <a:r>
              <a:rPr lang="en-US" altLang="ja-JP" sz="1100" dirty="0" smtClean="0"/>
              <a:t>10</a:t>
            </a:r>
            <a:r>
              <a:rPr lang="ja-JP" altLang="en-US" sz="1100" dirty="0" smtClean="0"/>
              <a:t>：</a:t>
            </a:r>
            <a:r>
              <a:rPr lang="en-US" altLang="ja-JP" sz="1100" dirty="0" smtClean="0"/>
              <a:t>55</a:t>
            </a:r>
            <a:r>
              <a:rPr lang="ja-JP" altLang="en-US" sz="1100" dirty="0" smtClean="0"/>
              <a:t>　／　算数　　</a:t>
            </a:r>
            <a:r>
              <a:rPr lang="en-US" altLang="ja-JP" sz="1100" dirty="0" smtClean="0"/>
              <a:t>11</a:t>
            </a:r>
            <a:r>
              <a:rPr lang="ja-JP" altLang="en-US" sz="1100" dirty="0" smtClean="0"/>
              <a:t>：</a:t>
            </a:r>
            <a:r>
              <a:rPr lang="en-US" altLang="ja-JP" sz="1100" dirty="0" smtClean="0"/>
              <a:t>00</a:t>
            </a:r>
            <a:r>
              <a:rPr lang="ja-JP" altLang="en-US" sz="1100" dirty="0" smtClean="0"/>
              <a:t>～</a:t>
            </a:r>
            <a:r>
              <a:rPr lang="en-US" altLang="ja-JP" sz="1100" dirty="0" smtClean="0"/>
              <a:t>11</a:t>
            </a:r>
            <a:r>
              <a:rPr lang="ja-JP" altLang="en-US" sz="1100" dirty="0" smtClean="0"/>
              <a:t>：</a:t>
            </a:r>
            <a:r>
              <a:rPr lang="en-US" altLang="ja-JP" sz="1100" dirty="0" smtClean="0"/>
              <a:t>55</a:t>
            </a:r>
          </a:p>
          <a:p>
            <a:r>
              <a:rPr lang="ja-JP" altLang="en-US" sz="1100" dirty="0"/>
              <a:t>　</a:t>
            </a:r>
            <a:r>
              <a:rPr lang="ja-JP" altLang="en-US" sz="1100" dirty="0" smtClean="0"/>
              <a:t>　　　　理科・社会</a:t>
            </a:r>
            <a:r>
              <a:rPr lang="en-US" altLang="ja-JP" sz="1100" dirty="0" smtClean="0"/>
              <a:t>12</a:t>
            </a:r>
            <a:r>
              <a:rPr lang="ja-JP" altLang="en-US" sz="1100" dirty="0" smtClean="0"/>
              <a:t>：</a:t>
            </a:r>
            <a:r>
              <a:rPr lang="en-US" altLang="ja-JP" sz="1100" dirty="0" smtClean="0"/>
              <a:t>00</a:t>
            </a:r>
            <a:r>
              <a:rPr lang="ja-JP" altLang="en-US" sz="1100" dirty="0" smtClean="0"/>
              <a:t>～</a:t>
            </a:r>
            <a:r>
              <a:rPr lang="en-US" altLang="ja-JP" sz="1100" dirty="0" smtClean="0"/>
              <a:t>12</a:t>
            </a:r>
            <a:r>
              <a:rPr lang="ja-JP" altLang="en-US" sz="1100" dirty="0" smtClean="0"/>
              <a:t>：</a:t>
            </a:r>
            <a:r>
              <a:rPr lang="en-US" altLang="ja-JP" sz="1100" dirty="0" smtClean="0"/>
              <a:t>55</a:t>
            </a:r>
            <a:r>
              <a:rPr lang="ja-JP" altLang="en-US" sz="1100" dirty="0" smtClean="0"/>
              <a:t>　　（理科・社会は隔週実施）</a:t>
            </a:r>
            <a:endParaRPr lang="en-US" altLang="ja-JP" sz="1100" dirty="0" smtClean="0"/>
          </a:p>
          <a:p>
            <a:r>
              <a:rPr lang="en-US" altLang="ja-JP" sz="1100" dirty="0" smtClean="0"/>
              <a:t>【</a:t>
            </a:r>
            <a:r>
              <a:rPr lang="ja-JP" altLang="en-US" sz="1100" dirty="0" smtClean="0"/>
              <a:t>小５</a:t>
            </a:r>
            <a:r>
              <a:rPr lang="en-US" altLang="ja-JP" sz="1100" dirty="0" smtClean="0"/>
              <a:t>】</a:t>
            </a:r>
          </a:p>
          <a:p>
            <a:r>
              <a:rPr lang="ja-JP" altLang="en-US" sz="1100" dirty="0" smtClean="0"/>
              <a:t>■</a:t>
            </a:r>
            <a:r>
              <a:rPr lang="ja-JP" altLang="en-US" sz="1100" dirty="0"/>
              <a:t>時間割　毎週土曜日（１回／週）　</a:t>
            </a:r>
            <a:endParaRPr lang="en-US" altLang="ja-JP" sz="1100" dirty="0"/>
          </a:p>
          <a:p>
            <a:r>
              <a:rPr lang="ja-JP" altLang="en-US" sz="1100" dirty="0"/>
              <a:t>　　　　　国語　　　</a:t>
            </a:r>
            <a:r>
              <a:rPr lang="en-US" altLang="ja-JP" sz="1100" dirty="0"/>
              <a:t>10</a:t>
            </a:r>
            <a:r>
              <a:rPr lang="ja-JP" altLang="en-US" sz="1100" dirty="0"/>
              <a:t>：</a:t>
            </a:r>
            <a:r>
              <a:rPr lang="en-US" altLang="ja-JP" sz="1100" dirty="0"/>
              <a:t>00</a:t>
            </a:r>
            <a:r>
              <a:rPr lang="ja-JP" altLang="en-US" sz="1100" dirty="0"/>
              <a:t>～</a:t>
            </a:r>
            <a:r>
              <a:rPr lang="en-US" altLang="ja-JP" sz="1100" dirty="0"/>
              <a:t>10</a:t>
            </a:r>
            <a:r>
              <a:rPr lang="ja-JP" altLang="en-US" sz="1100" dirty="0"/>
              <a:t>：</a:t>
            </a:r>
            <a:r>
              <a:rPr lang="en-US" altLang="ja-JP" sz="1100" dirty="0"/>
              <a:t>55</a:t>
            </a:r>
            <a:r>
              <a:rPr lang="ja-JP" altLang="en-US" sz="1100" dirty="0"/>
              <a:t>　／　算数　　</a:t>
            </a:r>
            <a:r>
              <a:rPr lang="en-US" altLang="ja-JP" sz="1100" dirty="0"/>
              <a:t>11</a:t>
            </a:r>
            <a:r>
              <a:rPr lang="ja-JP" altLang="en-US" sz="1100" dirty="0"/>
              <a:t>：</a:t>
            </a:r>
            <a:r>
              <a:rPr lang="en-US" altLang="ja-JP" sz="1100" dirty="0"/>
              <a:t>00</a:t>
            </a:r>
            <a:r>
              <a:rPr lang="ja-JP" altLang="en-US" sz="1100" dirty="0"/>
              <a:t>～</a:t>
            </a:r>
            <a:r>
              <a:rPr lang="en-US" altLang="ja-JP" sz="1100" dirty="0"/>
              <a:t>11</a:t>
            </a:r>
            <a:r>
              <a:rPr lang="ja-JP" altLang="en-US" sz="1100" dirty="0"/>
              <a:t>：</a:t>
            </a:r>
            <a:r>
              <a:rPr lang="en-US" altLang="ja-JP" sz="1100" dirty="0" smtClean="0"/>
              <a:t>55</a:t>
            </a:r>
            <a:endParaRPr lang="en-US" altLang="ja-JP" sz="1100" dirty="0"/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2040" y="8216912"/>
            <a:ext cx="385713" cy="416987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7445" y="9851668"/>
            <a:ext cx="439380" cy="760364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92631">
            <a:off x="5548139" y="4875293"/>
            <a:ext cx="378809" cy="587265"/>
          </a:xfrm>
          <a:prstGeom prst="rect">
            <a:avLst/>
          </a:prstGeom>
        </p:spPr>
      </p:pic>
      <p:sp>
        <p:nvSpPr>
          <p:cNvPr id="39" name="テキスト ボックス 38"/>
          <p:cNvSpPr txBox="1"/>
          <p:nvPr/>
        </p:nvSpPr>
        <p:spPr>
          <a:xfrm>
            <a:off x="194337" y="10778201"/>
            <a:ext cx="4908072" cy="135398"/>
          </a:xfrm>
          <a:prstGeom prst="rect">
            <a:avLst/>
          </a:prstGeom>
          <a:solidFill>
            <a:srgbClr val="EA96E6">
              <a:alpha val="78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kumimoji="1" lang="en-US" altLang="ja-JP" sz="2400" dirty="0" smtClean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300462" y="10589011"/>
            <a:ext cx="4683324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000" b="1" cap="none" spc="0" dirty="0" smtClean="0">
                <a:ln w="22225">
                  <a:noFill/>
                  <a:prstDash val="solid"/>
                </a:ln>
                <a:solidFill>
                  <a:srgbClr val="FF3399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受 講 生 の 声 ・ 保 護 者 様 の 声</a:t>
            </a:r>
            <a:endParaRPr lang="ja-JP" altLang="en-US" sz="2000" b="1" cap="none" spc="0" dirty="0">
              <a:ln w="22225">
                <a:noFill/>
                <a:prstDash val="solid"/>
              </a:ln>
              <a:solidFill>
                <a:srgbClr val="FF3399"/>
              </a:solidFill>
              <a:effectLst/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-96426" y="11296977"/>
            <a:ext cx="4801314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200" dirty="0" smtClean="0">
                <a:ln w="0"/>
              </a:rPr>
              <a:t>　●</a:t>
            </a:r>
            <a:r>
              <a:rPr lang="ja-JP" altLang="en-US" sz="1200" b="0" cap="none" spc="0" dirty="0" smtClean="0">
                <a:ln w="0"/>
                <a:solidFill>
                  <a:schemeClr val="tx1"/>
                </a:solidFill>
              </a:rPr>
              <a:t>授業、宿題をやるうちに適性検査型の問題に慣れてきました。</a:t>
            </a:r>
            <a:endParaRPr lang="ja-JP" altLang="en-US" sz="12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-97763" y="11604833"/>
            <a:ext cx="41857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200" dirty="0" smtClean="0">
                <a:ln w="0"/>
              </a:rPr>
              <a:t>　●授業が分かりやすく、先生の熱意が伝わってきます。</a:t>
            </a:r>
            <a:endParaRPr lang="ja-JP" altLang="en-US" sz="12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-96426" y="11885992"/>
            <a:ext cx="5109092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200" dirty="0" smtClean="0">
                <a:ln w="0"/>
              </a:rPr>
              <a:t>　●入試情報にふれながら、教えてくれるのでイメージしやすいです。</a:t>
            </a:r>
            <a:endParaRPr lang="ja-JP" altLang="en-US" sz="12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4663423" y="11236894"/>
            <a:ext cx="482008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1200" dirty="0" smtClean="0">
                <a:ln w="0"/>
              </a:rPr>
              <a:t>　●どの塾よりも早い模擬テスト・保護者会をおこなっていただき、</a:t>
            </a:r>
            <a:endParaRPr lang="en-US" altLang="ja-JP" sz="1200" dirty="0">
              <a:ln w="0"/>
            </a:endParaRPr>
          </a:p>
          <a:p>
            <a:r>
              <a:rPr lang="ja-JP" altLang="en-US" sz="1200" b="0" cap="none" spc="0" dirty="0" smtClean="0">
                <a:ln w="0"/>
                <a:solidFill>
                  <a:schemeClr val="tx1"/>
                </a:solidFill>
              </a:rPr>
              <a:t>　　京進の対応力・スピード感を感じました。</a:t>
            </a:r>
            <a:endParaRPr lang="ja-JP" altLang="en-US" sz="12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4663423" y="11743332"/>
            <a:ext cx="482008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1200" dirty="0" smtClean="0">
                <a:ln w="0"/>
              </a:rPr>
              <a:t>　●欠席をしたときの</a:t>
            </a:r>
            <a:r>
              <a:rPr lang="en-US" altLang="ja-JP" sz="1200" dirty="0" smtClean="0">
                <a:ln w="0"/>
              </a:rPr>
              <a:t>WEB</a:t>
            </a:r>
            <a:r>
              <a:rPr lang="ja-JP" altLang="en-US" sz="1200" dirty="0" smtClean="0">
                <a:ln w="0"/>
              </a:rPr>
              <a:t>サポートを活用させていただける</a:t>
            </a:r>
            <a:endParaRPr lang="en-US" altLang="ja-JP" sz="1200" dirty="0" smtClean="0">
              <a:ln w="0"/>
            </a:endParaRPr>
          </a:p>
          <a:p>
            <a:r>
              <a:rPr lang="ja-JP" altLang="en-US" sz="1200" b="0" cap="none" spc="0" dirty="0">
                <a:ln w="0"/>
                <a:solidFill>
                  <a:schemeClr val="tx1"/>
                </a:solidFill>
              </a:rPr>
              <a:t>　</a:t>
            </a:r>
            <a:r>
              <a:rPr lang="ja-JP" altLang="en-US" sz="1200" b="0" cap="none" spc="0" dirty="0" smtClean="0">
                <a:ln w="0"/>
                <a:solidFill>
                  <a:schemeClr val="tx1"/>
                </a:solidFill>
              </a:rPr>
              <a:t>　ので安心です。</a:t>
            </a:r>
            <a:endParaRPr lang="ja-JP" altLang="en-US" sz="12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84782" y="11004549"/>
            <a:ext cx="1126178" cy="27699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1200" b="1" dirty="0" smtClean="0">
                <a:ln w="22225">
                  <a:noFill/>
                  <a:prstDash val="solid"/>
                </a:ln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【</a:t>
            </a:r>
            <a:r>
              <a:rPr lang="ja-JP" altLang="en-US" sz="1200" b="1" dirty="0" smtClean="0">
                <a:ln w="22225">
                  <a:noFill/>
                  <a:prstDash val="solid"/>
                </a:ln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受講生</a:t>
            </a:r>
            <a:r>
              <a:rPr lang="en-US" altLang="ja-JP" sz="1200" b="1" dirty="0" smtClean="0">
                <a:ln w="22225">
                  <a:noFill/>
                  <a:prstDash val="solid"/>
                </a:ln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】</a:t>
            </a:r>
            <a:endParaRPr lang="ja-JP" altLang="en-US" sz="1200" b="1" cap="none" spc="0" dirty="0">
              <a:ln w="22225">
                <a:noFill/>
                <a:prstDash val="solid"/>
              </a:ln>
              <a:effectLst/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4719949" y="10970598"/>
            <a:ext cx="1126178" cy="27699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1200" b="1" dirty="0" smtClean="0">
                <a:ln w="22225">
                  <a:noFill/>
                  <a:prstDash val="solid"/>
                </a:ln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【</a:t>
            </a:r>
            <a:r>
              <a:rPr lang="ja-JP" altLang="en-US" sz="1200" b="1" dirty="0" smtClean="0">
                <a:ln w="22225">
                  <a:noFill/>
                  <a:prstDash val="solid"/>
                </a:ln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保護者</a:t>
            </a:r>
            <a:r>
              <a:rPr lang="ja-JP" altLang="en-US" sz="1200" b="1" dirty="0">
                <a:ln w="22225">
                  <a:noFill/>
                  <a:prstDash val="solid"/>
                </a:ln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様</a:t>
            </a:r>
            <a:r>
              <a:rPr lang="en-US" altLang="ja-JP" sz="1200" b="1" dirty="0" smtClean="0">
                <a:ln w="22225">
                  <a:noFill/>
                  <a:prstDash val="solid"/>
                </a:ln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】</a:t>
            </a:r>
            <a:endParaRPr lang="ja-JP" altLang="en-US" sz="1200" b="1" cap="none" spc="0" dirty="0">
              <a:ln w="22225">
                <a:noFill/>
                <a:prstDash val="solid"/>
              </a:ln>
              <a:effectLst/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9147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1060</TotalTime>
  <Words>218</Words>
  <Application>Microsoft Office PowerPoint</Application>
  <PresentationFormat>A3 297x420 mm</PresentationFormat>
  <Paragraphs>58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Arial Unicode MS</vt:lpstr>
      <vt:lpstr>HGPｺﾞｼｯｸE</vt:lpstr>
      <vt:lpstr>HGP創英ﾌﾟﾚｾﾞﾝｽEB</vt:lpstr>
      <vt:lpstr>HGP創英角ｺﾞｼｯｸUB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SEKINE SHINJI</dc:creator>
  <cp:lastModifiedBy>KyoshinFC</cp:lastModifiedBy>
  <cp:revision>109</cp:revision>
  <cp:lastPrinted>2024-05-17T04:55:47Z</cp:lastPrinted>
  <dcterms:created xsi:type="dcterms:W3CDTF">2023-07-22T09:43:54Z</dcterms:created>
  <dcterms:modified xsi:type="dcterms:W3CDTF">2024-05-21T07:27:23Z</dcterms:modified>
</cp:coreProperties>
</file>